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6" r:id="rId12"/>
    <p:sldId id="265" r:id="rId13"/>
    <p:sldId id="268" r:id="rId14"/>
    <p:sldId id="271" r:id="rId15"/>
    <p:sldId id="267" r:id="rId16"/>
    <p:sldId id="269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F86B7-B044-49CA-BB4D-64873CF4771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3A3D0-EE94-453B-9A6D-763706C1A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Chapter 10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Pg. 323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1219200"/>
            <a:ext cx="55586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The Sentence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Simple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People</a:t>
            </a:r>
            <a:r>
              <a:rPr lang="en-US" dirty="0" smtClean="0">
                <a:solidFill>
                  <a:srgbClr val="C00000"/>
                </a:solidFill>
              </a:rPr>
              <a:t> throughout Latin America </a:t>
            </a:r>
            <a:r>
              <a:rPr lang="en-US" dirty="0" smtClean="0">
                <a:solidFill>
                  <a:schemeClr val="bg1"/>
                </a:solidFill>
              </a:rPr>
              <a:t>enjoy going out to a ballgame.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The all-American </a:t>
            </a:r>
            <a:r>
              <a:rPr lang="en-US" u="sng" dirty="0" smtClean="0">
                <a:solidFill>
                  <a:srgbClr val="C00000"/>
                </a:solidFill>
              </a:rPr>
              <a:t>sport</a:t>
            </a:r>
            <a:r>
              <a:rPr lang="en-US" dirty="0" smtClean="0">
                <a:solidFill>
                  <a:srgbClr val="C00000"/>
                </a:solidFill>
              </a:rPr>
              <a:t> of baseball </a:t>
            </a:r>
            <a:r>
              <a:rPr lang="en-US" dirty="0" smtClean="0">
                <a:solidFill>
                  <a:schemeClr val="bg1"/>
                </a:solidFill>
              </a:rPr>
              <a:t>has been very popular for a long time.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 fact, </a:t>
            </a:r>
            <a:r>
              <a:rPr lang="en-US" u="sng" dirty="0" smtClean="0">
                <a:solidFill>
                  <a:srgbClr val="C00000"/>
                </a:solidFill>
              </a:rPr>
              <a:t>fans </a:t>
            </a:r>
            <a:r>
              <a:rPr lang="en-US" dirty="0" smtClean="0">
                <a:solidFill>
                  <a:srgbClr val="C00000"/>
                </a:solidFill>
              </a:rPr>
              <a:t>in countries such as Cuba, Panama, and Venezuela </a:t>
            </a:r>
            <a:r>
              <a:rPr lang="en-US" dirty="0" smtClean="0">
                <a:solidFill>
                  <a:schemeClr val="bg1"/>
                </a:solidFill>
              </a:rPr>
              <a:t>go wild over the game.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As a result,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u="sng" dirty="0" smtClean="0">
                <a:solidFill>
                  <a:srgbClr val="C00000"/>
                </a:solidFill>
              </a:rPr>
              <a:t>Caribbean Baseball Leagues </a:t>
            </a:r>
            <a:r>
              <a:rPr lang="en-US" dirty="0" smtClean="0">
                <a:solidFill>
                  <a:schemeClr val="bg1"/>
                </a:solidFill>
              </a:rPr>
              <a:t>were formed more than fifty years ago.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something about the subject. </a:t>
            </a:r>
          </a:p>
          <a:p>
            <a:endParaRPr lang="en-US" dirty="0"/>
          </a:p>
          <a:p>
            <a:pPr lvl="2"/>
            <a:r>
              <a:rPr lang="en-US" dirty="0" smtClean="0"/>
              <a:t> Marco’s brother </a:t>
            </a:r>
            <a:r>
              <a:rPr lang="en-US" dirty="0" smtClean="0">
                <a:solidFill>
                  <a:schemeClr val="bg1"/>
                </a:solidFill>
              </a:rPr>
              <a:t>delivers pizza</a:t>
            </a:r>
            <a:r>
              <a:rPr lang="en-US" dirty="0" smtClean="0"/>
              <a:t>.</a:t>
            </a:r>
          </a:p>
          <a:p>
            <a:pPr lvl="2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Under a large bush sat </a:t>
            </a:r>
            <a:r>
              <a:rPr lang="en-US" dirty="0" smtClean="0"/>
              <a:t>the tiny rabbit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Does</a:t>
            </a:r>
            <a:r>
              <a:rPr lang="en-US" dirty="0" smtClean="0"/>
              <a:t> this copier </a:t>
            </a:r>
            <a:r>
              <a:rPr lang="en-US" dirty="0" smtClean="0">
                <a:solidFill>
                  <a:schemeClr val="bg1"/>
                </a:solidFill>
              </a:rPr>
              <a:t>staple and fold documents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Consists of a </a:t>
            </a:r>
            <a:r>
              <a:rPr lang="en-US" u="sng" dirty="0" smtClean="0"/>
              <a:t>verb</a:t>
            </a:r>
            <a:r>
              <a:rPr lang="en-US" dirty="0" smtClean="0"/>
              <a:t> and all the words that describe the verb and complete its meaning. </a:t>
            </a:r>
            <a:endParaRPr lang="en-US" dirty="0"/>
          </a:p>
          <a:p>
            <a:endParaRPr lang="en-US" dirty="0" smtClean="0"/>
          </a:p>
          <a:p>
            <a:pPr lvl="2"/>
            <a:r>
              <a:rPr lang="en-US" dirty="0" smtClean="0"/>
              <a:t>I </a:t>
            </a:r>
            <a:r>
              <a:rPr lang="en-US" dirty="0" smtClean="0">
                <a:solidFill>
                  <a:schemeClr val="bg1"/>
                </a:solidFill>
              </a:rPr>
              <a:t>walked on the sidewalk. </a:t>
            </a:r>
            <a:endParaRPr lang="en-US" dirty="0" smtClean="0"/>
          </a:p>
          <a:p>
            <a:pPr lvl="2"/>
            <a:r>
              <a:rPr lang="en-US" dirty="0" smtClean="0"/>
              <a:t>The petite puppy </a:t>
            </a:r>
            <a:r>
              <a:rPr lang="en-US" dirty="0" smtClean="0">
                <a:solidFill>
                  <a:schemeClr val="bg1"/>
                </a:solidFill>
              </a:rPr>
              <a:t>walked slowly to the food bowl.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On the tiny branch perched </a:t>
            </a:r>
            <a:r>
              <a:rPr lang="en-US" dirty="0" smtClean="0"/>
              <a:t>a chickadee.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Complete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 ton and a half of groceries may seem like a big order for a family of five.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Such a big order is possible in the village of Pang.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This small village is located near the Arctic Circle.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Once a year the people of Pang receive their groceries.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 supply ship can visit Pang only during a short time each summer.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Complete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 ton and a half of groceries </a:t>
            </a:r>
            <a:r>
              <a:rPr lang="en-US" sz="2400" dirty="0" smtClean="0">
                <a:solidFill>
                  <a:srgbClr val="C00000"/>
                </a:solidFill>
              </a:rPr>
              <a:t>may seem like a big order for a family of five.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Such a big order </a:t>
            </a:r>
            <a:r>
              <a:rPr lang="en-US" sz="2400" dirty="0" smtClean="0">
                <a:solidFill>
                  <a:srgbClr val="C00000"/>
                </a:solidFill>
              </a:rPr>
              <a:t>is possible in the village of Pang.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This small village </a:t>
            </a:r>
            <a:r>
              <a:rPr lang="en-US" sz="2400" dirty="0" smtClean="0">
                <a:solidFill>
                  <a:srgbClr val="C00000"/>
                </a:solidFill>
              </a:rPr>
              <a:t>is located near the Arctic Circle.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Once a year </a:t>
            </a:r>
            <a:r>
              <a:rPr lang="en-US" sz="2400" dirty="0" smtClean="0">
                <a:solidFill>
                  <a:schemeClr val="bg1"/>
                </a:solidFill>
              </a:rPr>
              <a:t>the people of Pang </a:t>
            </a:r>
            <a:r>
              <a:rPr lang="en-US" sz="2400" dirty="0" smtClean="0">
                <a:solidFill>
                  <a:srgbClr val="C00000"/>
                </a:solidFill>
              </a:rPr>
              <a:t>receive their groceries.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 supply ship </a:t>
            </a:r>
            <a:r>
              <a:rPr lang="en-US" sz="2400" dirty="0" smtClean="0">
                <a:solidFill>
                  <a:srgbClr val="C00000"/>
                </a:solidFill>
              </a:rPr>
              <a:t>can visit Pang only during a short time each summer.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u="sng" dirty="0" smtClean="0"/>
              <a:t>verb</a:t>
            </a:r>
            <a:r>
              <a:rPr lang="en-US" dirty="0" smtClean="0"/>
              <a:t> that is the main word or word group that tells something about the subject.</a:t>
            </a:r>
          </a:p>
          <a:p>
            <a:endParaRPr lang="en-US" dirty="0"/>
          </a:p>
          <a:p>
            <a:pPr lvl="2"/>
            <a:r>
              <a:rPr lang="en-US" dirty="0" smtClean="0"/>
              <a:t>Many birds </a:t>
            </a:r>
            <a:r>
              <a:rPr lang="en-US" dirty="0" smtClean="0">
                <a:solidFill>
                  <a:srgbClr val="C00000"/>
                </a:solidFill>
              </a:rPr>
              <a:t>fly</a:t>
            </a:r>
            <a:r>
              <a:rPr lang="en-US" dirty="0" smtClean="0"/>
              <a:t> south before winter.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 These books </a:t>
            </a:r>
            <a:r>
              <a:rPr lang="en-US" dirty="0" smtClean="0">
                <a:solidFill>
                  <a:srgbClr val="C00000"/>
                </a:solidFill>
              </a:rPr>
              <a:t>are</a:t>
            </a:r>
            <a:r>
              <a:rPr lang="en-US" dirty="0" smtClean="0"/>
              <a:t> available in the media center.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Our English class </a:t>
            </a:r>
            <a:r>
              <a:rPr lang="en-US" dirty="0" smtClean="0">
                <a:solidFill>
                  <a:srgbClr val="C00000"/>
                </a:solidFill>
              </a:rPr>
              <a:t>is reading </a:t>
            </a:r>
            <a:r>
              <a:rPr lang="en-US" dirty="0" smtClean="0"/>
              <a:t>the novel </a:t>
            </a:r>
            <a:r>
              <a:rPr lang="en-US" i="1" dirty="0" smtClean="0"/>
              <a:t>Frankenstein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musicians </a:t>
            </a:r>
            <a:r>
              <a:rPr lang="en-US" dirty="0" smtClean="0">
                <a:solidFill>
                  <a:srgbClr val="C00000"/>
                </a:solidFill>
              </a:rPr>
              <a:t>have been rehearsing </a:t>
            </a:r>
            <a:r>
              <a:rPr lang="en-US" dirty="0" smtClean="0"/>
              <a:t>since noon. 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Simple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ton and a half of groceries </a:t>
            </a:r>
            <a:r>
              <a:rPr lang="en-US" u="sng" dirty="0" smtClean="0">
                <a:solidFill>
                  <a:srgbClr val="C00000"/>
                </a:solidFill>
              </a:rPr>
              <a:t>may seem </a:t>
            </a:r>
            <a:r>
              <a:rPr lang="en-US" dirty="0" smtClean="0">
                <a:solidFill>
                  <a:srgbClr val="C00000"/>
                </a:solidFill>
              </a:rPr>
              <a:t>like a big order for a family of five.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Such a big order</a:t>
            </a:r>
            <a:r>
              <a:rPr lang="en-US" u="sng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is </a:t>
            </a:r>
            <a:r>
              <a:rPr lang="en-US" dirty="0" smtClean="0">
                <a:solidFill>
                  <a:srgbClr val="C00000"/>
                </a:solidFill>
              </a:rPr>
              <a:t>possible in the village of Pang.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This small village </a:t>
            </a:r>
            <a:r>
              <a:rPr lang="en-US" u="sng" dirty="0" smtClean="0">
                <a:solidFill>
                  <a:srgbClr val="C00000"/>
                </a:solidFill>
              </a:rPr>
              <a:t>is located </a:t>
            </a:r>
            <a:r>
              <a:rPr lang="en-US" dirty="0" smtClean="0">
                <a:solidFill>
                  <a:srgbClr val="C00000"/>
                </a:solidFill>
              </a:rPr>
              <a:t>near the Arctic Circle.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Once a year </a:t>
            </a:r>
            <a:r>
              <a:rPr lang="en-US" dirty="0" smtClean="0">
                <a:solidFill>
                  <a:schemeClr val="bg1"/>
                </a:solidFill>
              </a:rPr>
              <a:t>the people of Pang </a:t>
            </a:r>
            <a:r>
              <a:rPr lang="en-US" u="sng" dirty="0" smtClean="0">
                <a:solidFill>
                  <a:srgbClr val="C00000"/>
                </a:solidFill>
              </a:rPr>
              <a:t>receive</a:t>
            </a:r>
            <a:r>
              <a:rPr lang="en-US" dirty="0" smtClean="0">
                <a:solidFill>
                  <a:srgbClr val="C00000"/>
                </a:solidFill>
              </a:rPr>
              <a:t> their groceries.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supply ship </a:t>
            </a:r>
            <a:r>
              <a:rPr lang="en-US" u="sng" dirty="0" smtClean="0">
                <a:solidFill>
                  <a:srgbClr val="C00000"/>
                </a:solidFill>
              </a:rPr>
              <a:t>can visit </a:t>
            </a:r>
            <a:r>
              <a:rPr lang="en-US" dirty="0" smtClean="0">
                <a:solidFill>
                  <a:srgbClr val="C00000"/>
                </a:solidFill>
              </a:rPr>
              <a:t>Pang only during a short time each summer.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Consists of two or more connected subjects that have the same verb.</a:t>
            </a:r>
          </a:p>
          <a:p>
            <a:endParaRPr lang="en-US" dirty="0" smtClean="0"/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Keshia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rgbClr val="C00000"/>
                </a:solidFill>
              </a:rPr>
              <a:t>Todd</a:t>
            </a:r>
            <a:r>
              <a:rPr lang="en-US" dirty="0" smtClean="0">
                <a:solidFill>
                  <a:schemeClr val="bg1"/>
                </a:solidFill>
              </a:rPr>
              <a:t> worked a jigsaw puzzle.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Either </a:t>
            </a:r>
            <a:r>
              <a:rPr lang="en-US" dirty="0" smtClean="0">
                <a:solidFill>
                  <a:srgbClr val="C00000"/>
                </a:solidFill>
              </a:rPr>
              <a:t>Carmen</a:t>
            </a:r>
            <a:r>
              <a:rPr lang="en-US" dirty="0" smtClean="0">
                <a:solidFill>
                  <a:schemeClr val="bg1"/>
                </a:solidFill>
              </a:rPr>
              <a:t> or </a:t>
            </a:r>
            <a:r>
              <a:rPr lang="en-US" dirty="0" smtClean="0">
                <a:solidFill>
                  <a:srgbClr val="C00000"/>
                </a:solidFill>
              </a:rPr>
              <a:t>Ernesto</a:t>
            </a:r>
            <a:r>
              <a:rPr lang="en-US" dirty="0" smtClean="0">
                <a:solidFill>
                  <a:schemeClr val="bg1"/>
                </a:solidFill>
              </a:rPr>
              <a:t> will videotape the ceremony tomorrow.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Among the guest speakers were an</a:t>
            </a:r>
            <a:r>
              <a:rPr lang="en-US" dirty="0" smtClean="0">
                <a:solidFill>
                  <a:srgbClr val="C00000"/>
                </a:solidFill>
              </a:rPr>
              <a:t> astronaut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dirty="0" smtClean="0">
                <a:solidFill>
                  <a:srgbClr val="C00000"/>
                </a:solidFill>
              </a:rPr>
              <a:t>engineer</a:t>
            </a:r>
            <a:r>
              <a:rPr lang="en-US" dirty="0" smtClean="0">
                <a:solidFill>
                  <a:schemeClr val="bg1"/>
                </a:solidFill>
              </a:rPr>
              <a:t>, and a </a:t>
            </a:r>
            <a:r>
              <a:rPr lang="en-US" dirty="0" smtClean="0">
                <a:solidFill>
                  <a:srgbClr val="C00000"/>
                </a:solidFill>
              </a:rPr>
              <a:t>journalist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Compound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and nature are honored with their own festivals in Japan.</a:t>
            </a:r>
          </a:p>
          <a:p>
            <a:endParaRPr lang="en-US" dirty="0" smtClean="0"/>
          </a:p>
          <a:p>
            <a:r>
              <a:rPr lang="en-US" dirty="0" smtClean="0"/>
              <a:t> Among Japanese nature festivals are the Cherry Blossom Festival and Chrysanthemum Festival. </a:t>
            </a:r>
          </a:p>
          <a:p>
            <a:endParaRPr lang="en-US" dirty="0" smtClean="0"/>
          </a:p>
          <a:p>
            <a:r>
              <a:rPr lang="en-US" dirty="0" smtClean="0"/>
              <a:t>Fierce dragons and even huge ships fly in the sky during the festivals.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Compound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Children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1"/>
                </a:solidFill>
              </a:rPr>
              <a:t>nature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are honored </a:t>
            </a:r>
            <a:r>
              <a:rPr lang="en-US" dirty="0" smtClean="0"/>
              <a:t>with their own festivals in Japan.</a:t>
            </a:r>
          </a:p>
          <a:p>
            <a:endParaRPr lang="en-US" dirty="0" smtClean="0"/>
          </a:p>
          <a:p>
            <a:r>
              <a:rPr lang="en-US" dirty="0" smtClean="0"/>
              <a:t> Among Japanese nature festivals </a:t>
            </a:r>
            <a:r>
              <a:rPr lang="en-US" dirty="0" smtClean="0">
                <a:solidFill>
                  <a:srgbClr val="C00000"/>
                </a:solidFill>
              </a:rPr>
              <a:t>are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bg1"/>
                </a:solidFill>
              </a:rPr>
              <a:t>Cherry Blossom Festival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bg1"/>
                </a:solidFill>
              </a:rPr>
              <a:t>Chrysanthemum Festival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Fierce </a:t>
            </a:r>
            <a:r>
              <a:rPr lang="en-US" dirty="0" smtClean="0">
                <a:solidFill>
                  <a:schemeClr val="bg1"/>
                </a:solidFill>
              </a:rPr>
              <a:t>dragons</a:t>
            </a:r>
            <a:r>
              <a:rPr lang="en-US" dirty="0" smtClean="0"/>
              <a:t> and even huge </a:t>
            </a:r>
            <a:r>
              <a:rPr lang="en-US" dirty="0" smtClean="0">
                <a:solidFill>
                  <a:schemeClr val="bg1"/>
                </a:solidFill>
              </a:rPr>
              <a:t>ships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fly</a:t>
            </a:r>
            <a:r>
              <a:rPr lang="en-US" dirty="0" smtClean="0"/>
              <a:t> in the sky during the festivals.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Sentence:</a:t>
            </a:r>
          </a:p>
          <a:p>
            <a:pPr lvl="2"/>
            <a:r>
              <a:rPr lang="en-US" dirty="0" smtClean="0"/>
              <a:t>A word group that contains a subject and a verb and that expresses a complete thought.</a:t>
            </a:r>
          </a:p>
          <a:p>
            <a:pPr lvl="2"/>
            <a:r>
              <a:rPr lang="en-US" dirty="0" smtClean="0"/>
              <a:t>Begins with a capital letter and ends with a mark of punctuation.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Fragment: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Does not contain both a subject and a verb.</a:t>
            </a:r>
          </a:p>
          <a:p>
            <a:pPr lvl="2"/>
            <a:r>
              <a:rPr lang="en-US" dirty="0" smtClean="0"/>
              <a:t>Does not express a complete thought. 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Consists of two or more verbs that have the same subject.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 The dog </a:t>
            </a:r>
            <a:r>
              <a:rPr lang="en-US" u="sng" dirty="0" smtClean="0">
                <a:solidFill>
                  <a:schemeClr val="bg1"/>
                </a:solidFill>
              </a:rPr>
              <a:t>barked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u="sng" dirty="0" smtClean="0">
                <a:solidFill>
                  <a:schemeClr val="bg1"/>
                </a:solidFill>
              </a:rPr>
              <a:t>growled</a:t>
            </a:r>
            <a:r>
              <a:rPr lang="en-US" dirty="0" smtClean="0">
                <a:solidFill>
                  <a:schemeClr val="bg1"/>
                </a:solidFill>
              </a:rPr>
              <a:t> at the stranger.</a:t>
            </a:r>
          </a:p>
          <a:p>
            <a:pPr lvl="2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 man </a:t>
            </a:r>
            <a:r>
              <a:rPr lang="en-US" u="sng" dirty="0" smtClean="0">
                <a:solidFill>
                  <a:schemeClr val="bg1"/>
                </a:solidFill>
              </a:rPr>
              <a:t>was convicted </a:t>
            </a:r>
            <a:r>
              <a:rPr lang="en-US" dirty="0" smtClean="0">
                <a:solidFill>
                  <a:schemeClr val="bg1"/>
                </a:solidFill>
              </a:rPr>
              <a:t>but was later </a:t>
            </a:r>
            <a:r>
              <a:rPr lang="en-US" u="sng" dirty="0" smtClean="0">
                <a:solidFill>
                  <a:schemeClr val="bg1"/>
                </a:solidFill>
              </a:rPr>
              <a:t>was found </a:t>
            </a:r>
            <a:r>
              <a:rPr lang="en-US" dirty="0" smtClean="0">
                <a:solidFill>
                  <a:schemeClr val="bg1"/>
                </a:solidFill>
              </a:rPr>
              <a:t>innocent of the crime. </a:t>
            </a:r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 Some plants </a:t>
            </a:r>
            <a:r>
              <a:rPr lang="en-US" u="sng" dirty="0" smtClean="0">
                <a:solidFill>
                  <a:schemeClr val="bg1"/>
                </a:solidFill>
              </a:rPr>
              <a:t>sprout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u="sng" dirty="0" smtClean="0">
                <a:solidFill>
                  <a:schemeClr val="bg1"/>
                </a:solidFill>
              </a:rPr>
              <a:t>bloom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u="sng" dirty="0" smtClean="0">
                <a:solidFill>
                  <a:schemeClr val="bg1"/>
                </a:solidFill>
              </a:rPr>
              <a:t>wither</a:t>
            </a:r>
            <a:r>
              <a:rPr lang="en-US" dirty="0" smtClean="0">
                <a:solidFill>
                  <a:schemeClr val="bg1"/>
                </a:solidFill>
              </a:rPr>
              <a:t> quickly.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Compound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Linda wrote her essay and practiced the piano last night.</a:t>
            </a:r>
          </a:p>
          <a:p>
            <a:endParaRPr lang="en-US" dirty="0" smtClean="0"/>
          </a:p>
          <a:p>
            <a:r>
              <a:rPr lang="en-US" dirty="0" smtClean="0"/>
              <a:t>Miami is the largest city in southern Florida and has been a popular resort area since the 1920s. </a:t>
            </a:r>
          </a:p>
          <a:p>
            <a:endParaRPr lang="en-US" dirty="0" smtClean="0"/>
          </a:p>
          <a:p>
            <a:r>
              <a:rPr lang="en-US" dirty="0" smtClean="0"/>
              <a:t>According to Greek mythology, </a:t>
            </a:r>
            <a:r>
              <a:rPr lang="en-US" dirty="0" err="1" smtClean="0"/>
              <a:t>Arachne</a:t>
            </a:r>
            <a:r>
              <a:rPr lang="en-US" dirty="0" smtClean="0"/>
              <a:t> angered Athena and was turned into a spider.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Compound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Linda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wrote </a:t>
            </a:r>
            <a:r>
              <a:rPr lang="en-US" dirty="0" smtClean="0"/>
              <a:t>her essay and </a:t>
            </a:r>
            <a:r>
              <a:rPr lang="en-US" dirty="0" smtClean="0">
                <a:solidFill>
                  <a:schemeClr val="bg1"/>
                </a:solidFill>
              </a:rPr>
              <a:t>practiced</a:t>
            </a:r>
            <a:r>
              <a:rPr lang="en-US" dirty="0" smtClean="0"/>
              <a:t> the piano last night.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Miami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is</a:t>
            </a:r>
            <a:r>
              <a:rPr lang="en-US" dirty="0" smtClean="0"/>
              <a:t> the largest city in southern Florida and </a:t>
            </a:r>
            <a:r>
              <a:rPr lang="en-US" dirty="0" smtClean="0">
                <a:solidFill>
                  <a:schemeClr val="bg1"/>
                </a:solidFill>
              </a:rPr>
              <a:t>has been </a:t>
            </a:r>
            <a:r>
              <a:rPr lang="en-US" dirty="0" smtClean="0"/>
              <a:t>a popular resort area since the 1920s. </a:t>
            </a:r>
          </a:p>
          <a:p>
            <a:endParaRPr lang="en-US" dirty="0" smtClean="0"/>
          </a:p>
          <a:p>
            <a:r>
              <a:rPr lang="en-US" dirty="0" smtClean="0"/>
              <a:t>According to Greek mythology, </a:t>
            </a:r>
            <a:r>
              <a:rPr lang="en-US" dirty="0" err="1" smtClean="0">
                <a:solidFill>
                  <a:srgbClr val="C00000"/>
                </a:solidFill>
              </a:rPr>
              <a:t>Arachne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angered</a:t>
            </a:r>
            <a:r>
              <a:rPr lang="en-US" dirty="0" smtClean="0"/>
              <a:t> Athena and </a:t>
            </a:r>
            <a:r>
              <a:rPr lang="en-US" dirty="0" smtClean="0">
                <a:solidFill>
                  <a:schemeClr val="bg1"/>
                </a:solidFill>
              </a:rPr>
              <a:t>was turned </a:t>
            </a:r>
            <a:r>
              <a:rPr lang="en-US" dirty="0" smtClean="0"/>
              <a:t>into a spider.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Sentence: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Sean was chosen captain of the soccer team.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I love candy and ice cream. </a:t>
            </a:r>
          </a:p>
          <a:p>
            <a:pPr lvl="2"/>
            <a:r>
              <a:rPr lang="en-US" dirty="0" smtClean="0"/>
              <a:t>Stop!  Run!  (</a:t>
            </a:r>
            <a:r>
              <a:rPr lang="en-US" dirty="0"/>
              <a:t>u</a:t>
            </a:r>
            <a:r>
              <a:rPr lang="en-US" dirty="0" smtClean="0"/>
              <a:t>nderstood “you”)</a:t>
            </a:r>
          </a:p>
          <a:p>
            <a:pPr lvl="2"/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Fragment: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Was a well-known football player.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 butterfly with bright wings.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Even though she had worked a long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as Sentence or Fragment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 One of the best-known women in American history Sacagawea.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A member of the Lemhi band of the Shoshone.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She is famous for her role as interpreter for the Lewis and Clark expedition.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Which was seeking the Northwest Passage.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In 1800, the </a:t>
            </a:r>
            <a:r>
              <a:rPr lang="en-US" sz="2000" dirty="0" err="1" smtClean="0">
                <a:solidFill>
                  <a:schemeClr val="bg1"/>
                </a:solidFill>
              </a:rPr>
              <a:t>Lemhis</a:t>
            </a:r>
            <a:r>
              <a:rPr lang="en-US" sz="2000" dirty="0" smtClean="0">
                <a:solidFill>
                  <a:schemeClr val="bg1"/>
                </a:solidFill>
              </a:rPr>
              <a:t> had encountered a war party of the Hidatsa. </a:t>
            </a:r>
          </a:p>
          <a:p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</a:t>
            </a:r>
            <a:r>
              <a:rPr lang="en-US" dirty="0" smtClean="0">
                <a:solidFill>
                  <a:srgbClr val="C00000"/>
                </a:solidFill>
              </a:rPr>
              <a:t>whom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what </a:t>
            </a:r>
            <a:r>
              <a:rPr lang="en-US" dirty="0" smtClean="0"/>
              <a:t>the sentence is about.</a:t>
            </a:r>
          </a:p>
          <a:p>
            <a:endParaRPr lang="en-US" sz="2000" dirty="0" smtClean="0"/>
          </a:p>
          <a:p>
            <a:endParaRPr lang="en-US" sz="2000" dirty="0"/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Aunt Louise </a:t>
            </a:r>
            <a:r>
              <a:rPr lang="en-US" sz="2000" dirty="0" smtClean="0"/>
              <a:t>found a beautiful antique lamp at the garage sale.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The kitten with the white paws </a:t>
            </a:r>
            <a:r>
              <a:rPr lang="en-US" sz="2000" dirty="0" smtClean="0"/>
              <a:t>is called boots. </a:t>
            </a:r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/>
            <a:r>
              <a:rPr lang="en-US" sz="2000" dirty="0" smtClean="0"/>
              <a:t>How surprised </a:t>
            </a:r>
            <a:r>
              <a:rPr lang="en-US" sz="2000" dirty="0" smtClean="0">
                <a:solidFill>
                  <a:schemeClr val="bg1"/>
                </a:solidFill>
              </a:rPr>
              <a:t>we </a:t>
            </a:r>
            <a:r>
              <a:rPr lang="en-US" sz="2000" dirty="0" smtClean="0"/>
              <a:t>were!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 descr="C:\Users\tbals\AppData\Local\Microsoft\Windows\Temporary Internet Files\Content.IE5\9DGOUWZI\MP90026285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0144" y="5144364"/>
            <a:ext cx="1133856" cy="1713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Consists of </a:t>
            </a:r>
            <a:r>
              <a:rPr lang="en-US" dirty="0" smtClean="0">
                <a:solidFill>
                  <a:srgbClr val="C00000"/>
                </a:solidFill>
              </a:rPr>
              <a:t>all</a:t>
            </a:r>
            <a:r>
              <a:rPr lang="en-US" dirty="0" smtClean="0"/>
              <a:t> the words that tell whom or what the sentence is about.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includes adjectives!!</a:t>
            </a:r>
          </a:p>
          <a:p>
            <a:endParaRPr lang="en-US" dirty="0"/>
          </a:p>
          <a:p>
            <a:pPr lvl="2"/>
            <a:r>
              <a:rPr lang="en-US" dirty="0" smtClean="0"/>
              <a:t>Laughing and running down the street were </a:t>
            </a:r>
            <a:r>
              <a:rPr lang="en-US" dirty="0" smtClean="0">
                <a:solidFill>
                  <a:schemeClr val="bg1"/>
                </a:solidFill>
              </a:rPr>
              <a:t>two small boys</a:t>
            </a:r>
            <a:r>
              <a:rPr lang="en-US" dirty="0" smtClean="0"/>
              <a:t>.</a:t>
            </a:r>
          </a:p>
          <a:p>
            <a:pPr lvl="2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 sealed envelope </a:t>
            </a:r>
            <a:r>
              <a:rPr lang="en-US" dirty="0" smtClean="0"/>
              <a:t>rested near the edge of the desk.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Are </a:t>
            </a:r>
            <a:r>
              <a:rPr lang="en-US" dirty="0" smtClean="0">
                <a:solidFill>
                  <a:schemeClr val="bg1"/>
                </a:solidFill>
              </a:rPr>
              <a:t>Dalmatians </a:t>
            </a:r>
            <a:r>
              <a:rPr lang="en-US" dirty="0" smtClean="0"/>
              <a:t>very good watchdogs?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</a:t>
            </a:r>
            <a:r>
              <a:rPr lang="en-US" dirty="0" smtClean="0">
                <a:solidFill>
                  <a:schemeClr val="bg1"/>
                </a:solidFill>
              </a:rPr>
              <a:t>horses and cattle </a:t>
            </a:r>
            <a:r>
              <a:rPr lang="en-US" dirty="0" smtClean="0"/>
              <a:t>swim?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Complete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People throughout Latin America enjoy going out to a ballgame.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The all-American sport of baseball has been very popular for a long time.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In fact, fans in countries such as Cuba, Panama, and Venezuela go wild over the game.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As a result, the Caribbean Baseball Leagues were formed more than fifty years ago.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Complete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People throughout Latin America </a:t>
            </a:r>
            <a:r>
              <a:rPr lang="en-US" sz="2400" dirty="0" smtClean="0">
                <a:solidFill>
                  <a:schemeClr val="bg1"/>
                </a:solidFill>
              </a:rPr>
              <a:t>enjoy going out to a ballgame.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The all-American sport of baseball </a:t>
            </a:r>
            <a:r>
              <a:rPr lang="en-US" sz="2400" dirty="0" smtClean="0">
                <a:solidFill>
                  <a:schemeClr val="bg1"/>
                </a:solidFill>
              </a:rPr>
              <a:t>has been very popular for a long time.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In fact, </a:t>
            </a:r>
            <a:r>
              <a:rPr lang="en-US" sz="2400" dirty="0" smtClean="0">
                <a:solidFill>
                  <a:srgbClr val="C00000"/>
                </a:solidFill>
              </a:rPr>
              <a:t>fans in countries such as Cuba, Panama, and Venezuela </a:t>
            </a:r>
            <a:r>
              <a:rPr lang="en-US" sz="2400" dirty="0" smtClean="0">
                <a:solidFill>
                  <a:schemeClr val="bg1"/>
                </a:solidFill>
              </a:rPr>
              <a:t>go wild over the game.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As a result, </a:t>
            </a:r>
            <a:r>
              <a:rPr lang="en-US" sz="2400" dirty="0" smtClean="0">
                <a:solidFill>
                  <a:srgbClr val="C00000"/>
                </a:solidFill>
              </a:rPr>
              <a:t>the Caribbean Baseball Leagues </a:t>
            </a:r>
            <a:r>
              <a:rPr lang="en-US" sz="2400" dirty="0" smtClean="0">
                <a:solidFill>
                  <a:schemeClr val="bg1"/>
                </a:solidFill>
              </a:rPr>
              <a:t>were formed more than fifty years ago.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The main word or word group that tells whom or what the sentence is about.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It is NEVER in a prepositional phrase.</a:t>
            </a:r>
            <a:endParaRPr lang="en-US" sz="2400" dirty="0"/>
          </a:p>
          <a:p>
            <a:r>
              <a:rPr lang="en-US" sz="2400" dirty="0" smtClean="0"/>
              <a:t>Leave out adjectives. </a:t>
            </a:r>
            <a:endParaRPr lang="en-US" sz="2400" dirty="0"/>
          </a:p>
          <a:p>
            <a:r>
              <a:rPr lang="en-US" sz="2400" dirty="0" smtClean="0"/>
              <a:t> There can be compound simple subjects.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u="sng" dirty="0" smtClean="0">
                <a:solidFill>
                  <a:schemeClr val="bg1"/>
                </a:solidFill>
              </a:rPr>
              <a:t>The dangerous </a:t>
            </a:r>
            <a:r>
              <a:rPr lang="en-US" u="sng" dirty="0" smtClean="0">
                <a:solidFill>
                  <a:srgbClr val="C00000"/>
                </a:solidFill>
              </a:rPr>
              <a:t>trip</a:t>
            </a:r>
            <a:r>
              <a:rPr lang="en-US" u="sng" dirty="0" smtClean="0">
                <a:solidFill>
                  <a:schemeClr val="bg1"/>
                </a:solidFill>
              </a:rPr>
              <a:t> over the mountain </a:t>
            </a:r>
            <a:r>
              <a:rPr lang="en-US" dirty="0" smtClean="0">
                <a:solidFill>
                  <a:schemeClr val="bg1"/>
                </a:solidFill>
              </a:rPr>
              <a:t>took four days. 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u="sng" dirty="0" smtClean="0">
                <a:solidFill>
                  <a:srgbClr val="C00000"/>
                </a:solidFill>
              </a:rPr>
              <a:t>Someone</a:t>
            </a:r>
            <a:r>
              <a:rPr lang="en-US" u="sng" dirty="0" smtClean="0">
                <a:solidFill>
                  <a:schemeClr val="bg1"/>
                </a:solidFill>
              </a:rPr>
              <a:t> in this room </a:t>
            </a:r>
            <a:r>
              <a:rPr lang="en-US" dirty="0" smtClean="0">
                <a:solidFill>
                  <a:schemeClr val="bg1"/>
                </a:solidFill>
              </a:rPr>
              <a:t>is about to get a big surprise. 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Pacing back and forth in the cage was </a:t>
            </a:r>
            <a:r>
              <a:rPr lang="en-US" u="sng" dirty="0" smtClean="0">
                <a:solidFill>
                  <a:schemeClr val="bg1"/>
                </a:solidFill>
              </a:rPr>
              <a:t>a hungry</a:t>
            </a:r>
            <a:r>
              <a:rPr lang="en-US" u="sng" dirty="0" smtClean="0">
                <a:solidFill>
                  <a:srgbClr val="C00000"/>
                </a:solidFill>
              </a:rPr>
              <a:t> tiger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u="sng" dirty="0" smtClean="0">
                <a:solidFill>
                  <a:schemeClr val="bg1"/>
                </a:solidFill>
              </a:rPr>
              <a:t>A </a:t>
            </a:r>
            <a:r>
              <a:rPr lang="en-US" u="sng" dirty="0" smtClean="0">
                <a:solidFill>
                  <a:srgbClr val="C00000"/>
                </a:solidFill>
              </a:rPr>
              <a:t>bus stop </a:t>
            </a:r>
            <a:r>
              <a:rPr lang="en-US" dirty="0" smtClean="0">
                <a:solidFill>
                  <a:schemeClr val="bg1"/>
                </a:solidFill>
              </a:rPr>
              <a:t>is at the end of our street.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1179</Words>
  <Application>Microsoft Office PowerPoint</Application>
  <PresentationFormat>On-screen Show (4:3)</PresentationFormat>
  <Paragraphs>186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The Sentence</vt:lpstr>
      <vt:lpstr>Examples</vt:lpstr>
      <vt:lpstr>Identify as Sentence or Fragment</vt:lpstr>
      <vt:lpstr>Subject</vt:lpstr>
      <vt:lpstr>Complete Subject</vt:lpstr>
      <vt:lpstr>Identify the Complete Subject</vt:lpstr>
      <vt:lpstr>Identify the Complete Subject</vt:lpstr>
      <vt:lpstr>Simple Subject</vt:lpstr>
      <vt:lpstr>Identify the Simple Subject</vt:lpstr>
      <vt:lpstr>Predicate</vt:lpstr>
      <vt:lpstr>Complete Predicate</vt:lpstr>
      <vt:lpstr>Identify the Complete Predicate</vt:lpstr>
      <vt:lpstr>Identify the Complete Predicate</vt:lpstr>
      <vt:lpstr>Simple Predicate</vt:lpstr>
      <vt:lpstr>Identify the Simple Predicate</vt:lpstr>
      <vt:lpstr>Compound Subject</vt:lpstr>
      <vt:lpstr>Identify the Compound Subject</vt:lpstr>
      <vt:lpstr>Identify the Compound Subject</vt:lpstr>
      <vt:lpstr>Compound Verb</vt:lpstr>
      <vt:lpstr>Identify the Compound Verb</vt:lpstr>
      <vt:lpstr>Identify the Compound Verb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tbals</dc:creator>
  <cp:lastModifiedBy>tbals</cp:lastModifiedBy>
  <cp:revision>19</cp:revision>
  <dcterms:created xsi:type="dcterms:W3CDTF">2013-08-29T17:39:27Z</dcterms:created>
  <dcterms:modified xsi:type="dcterms:W3CDTF">2013-08-30T15:31:13Z</dcterms:modified>
</cp:coreProperties>
</file>